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msword" Extension="doc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msword" PartName="/ppt/embeddings/Microsoft_Office_Word_97_-_2003_Document3.doc"/>
  <Override ContentType="application/msword" PartName="/ppt/embeddings/Microsoft_Office_Word_97_-_2003_Document2.doc"/>
  <Override ContentType="application/msword" PartName="/ppt/embeddings/Microsoft_Office_Word_97_-_2003_Document1.doc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50" r:id="rId5"/>
    <p:sldMasterId id="2147483659" r:id="rId6"/>
    <p:sldMasterId id="2147483661" r:id="rId7"/>
    <p:sldMasterId id="2147483663" r:id="rId8"/>
    <p:sldMasterId id="2147483665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</p:sldIdLst>
  <p:sldSz cy="6858000" cx="9144000"/>
  <p:notesSz cx="9880600" cy="6781800"/>
  <p:embeddedFontLst>
    <p:embeddedFont>
      <p:font typeface="Garamond"/>
      <p:regular r:id="rId58"/>
      <p:bold r:id="rId59"/>
      <p:italic r:id="rId60"/>
      <p:boldItalic r:id="rId61"/>
    </p:embeddedFont>
    <p:embeddedFont>
      <p:font typeface="Arimo"/>
      <p:regular r:id="rId62"/>
      <p:bold r:id="rId63"/>
      <p:italic r:id="rId64"/>
      <p:boldItalic r:id="rId65"/>
    </p:embeddedFont>
    <p:embeddedFont>
      <p:font typeface="Tahoma"/>
      <p:regular r:id="rId66"/>
      <p:bold r:id="rId67"/>
    </p:embeddedFont>
    <p:embeddedFont>
      <p:font typeface="Lemon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9" roundtripDataSignature="AMtx7mjMAXgi+BjlfDXTGzEejGcImWb2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Arimo-regular.fntdata"/><Relationship Id="rId61" Type="http://schemas.openxmlformats.org/officeDocument/2006/relationships/font" Target="fonts/Garamond-boldItalic.fntdata"/><Relationship Id="rId20" Type="http://schemas.openxmlformats.org/officeDocument/2006/relationships/slide" Target="slides/slide10.xml"/><Relationship Id="rId64" Type="http://schemas.openxmlformats.org/officeDocument/2006/relationships/font" Target="fonts/Arimo-italic.fntdata"/><Relationship Id="rId63" Type="http://schemas.openxmlformats.org/officeDocument/2006/relationships/font" Target="fonts/Arimo-bold.fntdata"/><Relationship Id="rId22" Type="http://schemas.openxmlformats.org/officeDocument/2006/relationships/slide" Target="slides/slide12.xml"/><Relationship Id="rId66" Type="http://schemas.openxmlformats.org/officeDocument/2006/relationships/font" Target="fonts/Tahoma-regular.fntdata"/><Relationship Id="rId21" Type="http://schemas.openxmlformats.org/officeDocument/2006/relationships/slide" Target="slides/slide11.xml"/><Relationship Id="rId65" Type="http://schemas.openxmlformats.org/officeDocument/2006/relationships/font" Target="fonts/Arimo-boldItalic.fntdata"/><Relationship Id="rId24" Type="http://schemas.openxmlformats.org/officeDocument/2006/relationships/slide" Target="slides/slide14.xml"/><Relationship Id="rId68" Type="http://schemas.openxmlformats.org/officeDocument/2006/relationships/font" Target="fonts/Lemon-regular.fntdata"/><Relationship Id="rId23" Type="http://schemas.openxmlformats.org/officeDocument/2006/relationships/slide" Target="slides/slide13.xml"/><Relationship Id="rId67" Type="http://schemas.openxmlformats.org/officeDocument/2006/relationships/font" Target="fonts/Tahoma-bold.fntdata"/><Relationship Id="rId60" Type="http://schemas.openxmlformats.org/officeDocument/2006/relationships/font" Target="fonts/Garamond-italic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customschemas.google.com/relationships/presentationmetadata" Target="meta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font" Target="fonts/Garamond-bold.fntdata"/><Relationship Id="rId14" Type="http://schemas.openxmlformats.org/officeDocument/2006/relationships/slide" Target="slides/slide4.xml"/><Relationship Id="rId58" Type="http://schemas.openxmlformats.org/officeDocument/2006/relationships/font" Target="fonts/Garamond-regular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4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281487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599112" y="0"/>
            <a:ext cx="4281487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443662"/>
            <a:ext cx="4281487" cy="338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599112" y="6443662"/>
            <a:ext cx="4281487" cy="338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/>
          <p:nvPr/>
        </p:nvSpPr>
        <p:spPr>
          <a:xfrm>
            <a:off x="5599112" y="6443662"/>
            <a:ext cx="4281487" cy="338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16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7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19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0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21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Horizontal line in box is median (Q2)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Top and bottom of plot are always Q1 and Q3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Whiskers can mean several things: usually these are the minimum and maximum of all of the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Values outside this range are pkptted as outliers (circles)</a:t>
            </a:r>
            <a:endParaRPr/>
          </a:p>
        </p:txBody>
      </p:sp>
      <p:sp>
        <p:nvSpPr>
          <p:cNvPr id="332" name="Google Shape;332;p21:notes"/>
          <p:cNvSpPr txBox="1"/>
          <p:nvPr/>
        </p:nvSpPr>
        <p:spPr>
          <a:xfrm>
            <a:off x="5599112" y="6443662"/>
            <a:ext cx="4281487" cy="338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22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23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24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25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6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27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28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29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30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31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32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33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35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6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37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8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38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9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39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/>
        </p:nvSpPr>
        <p:spPr>
          <a:xfrm>
            <a:off x="5599112" y="6443662"/>
            <a:ext cx="4281487" cy="338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40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p41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p42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3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43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44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p45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p46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p47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/>
        </p:nvSpPr>
        <p:spPr>
          <a:xfrm>
            <a:off x="5599112" y="6443662"/>
            <a:ext cx="4281487" cy="338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6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1317625" y="3221037"/>
            <a:ext cx="724535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3244850" y="509587"/>
            <a:ext cx="3390900" cy="2543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9"/>
          <p:cNvSpPr txBox="1"/>
          <p:nvPr>
            <p:ph type="ctrTitle"/>
          </p:nvPr>
        </p:nvSpPr>
        <p:spPr>
          <a:xfrm>
            <a:off x="685800" y="1371604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50"/>
              <a:buFont typeface="Arial"/>
              <a:buNone/>
              <a:defRPr sz="3038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9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  <a:defRPr>
                <a:solidFill>
                  <a:srgbClr val="3F3F3F"/>
                </a:solidFill>
              </a:defRPr>
            </a:lvl1pPr>
            <a:lvl2pPr lvl="1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75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215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SzPts val="105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46"/>
              </a:spcBef>
              <a:spcAft>
                <a:spcPts val="0"/>
              </a:spcAft>
              <a:buSzPts val="975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46"/>
              </a:spcBef>
              <a:spcAft>
                <a:spcPts val="0"/>
              </a:spcAft>
              <a:buSzPts val="975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46"/>
              </a:spcBef>
              <a:spcAft>
                <a:spcPts val="0"/>
              </a:spcAft>
              <a:buSzPts val="975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46"/>
              </a:spcBef>
              <a:spcAft>
                <a:spcPts val="0"/>
              </a:spcAft>
              <a:buSzPts val="975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49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9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9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2 Content" type="txAndTwoObj">
  <p:cSld name="TEX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0"/>
          <p:cNvSpPr txBox="1"/>
          <p:nvPr>
            <p:ph type="title"/>
          </p:nvPr>
        </p:nvSpPr>
        <p:spPr>
          <a:xfrm>
            <a:off x="455614" y="273050"/>
            <a:ext cx="82264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0"/>
          <p:cNvSpPr txBox="1"/>
          <p:nvPr>
            <p:ph idx="1" type="body"/>
          </p:nvPr>
        </p:nvSpPr>
        <p:spPr>
          <a:xfrm>
            <a:off x="455614" y="1598613"/>
            <a:ext cx="4037012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60"/>
          <p:cNvSpPr txBox="1"/>
          <p:nvPr>
            <p:ph idx="2" type="body"/>
          </p:nvPr>
        </p:nvSpPr>
        <p:spPr>
          <a:xfrm>
            <a:off x="4645025" y="1598613"/>
            <a:ext cx="4037013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0"/>
          <p:cNvSpPr txBox="1"/>
          <p:nvPr>
            <p:ph idx="3" type="body"/>
          </p:nvPr>
        </p:nvSpPr>
        <p:spPr>
          <a:xfrm>
            <a:off x="4645025" y="3922715"/>
            <a:ext cx="4037013" cy="217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60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0"/>
          <p:cNvSpPr txBox="1"/>
          <p:nvPr>
            <p:ph idx="11" type="ftr"/>
          </p:nvPr>
        </p:nvSpPr>
        <p:spPr>
          <a:xfrm>
            <a:off x="3124200" y="624205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0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2"/>
          <p:cNvSpPr txBox="1"/>
          <p:nvPr>
            <p:ph type="title"/>
          </p:nvPr>
        </p:nvSpPr>
        <p:spPr>
          <a:xfrm>
            <a:off x="722313" y="2362201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0" sz="27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2"/>
          <p:cNvSpPr txBox="1"/>
          <p:nvPr>
            <p:ph idx="1" type="body"/>
          </p:nvPr>
        </p:nvSpPr>
        <p:spPr>
          <a:xfrm>
            <a:off x="722313" y="4626868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  <a:defRPr sz="135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148"/>
              <a:buNone/>
              <a:defRPr sz="1013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080"/>
              <a:buNone/>
              <a:defRPr sz="9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SzPts val="1050"/>
              <a:buNone/>
              <a:defRPr sz="788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SzPts val="1050"/>
              <a:buNone/>
              <a:defRPr sz="788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SzPts val="1050"/>
              <a:buNone/>
              <a:defRPr sz="788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SzPts val="1050"/>
              <a:buNone/>
              <a:defRPr sz="788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SzPts val="1050"/>
              <a:buNone/>
              <a:defRPr sz="788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SzPts val="1050"/>
              <a:buNone/>
              <a:defRPr sz="788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62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2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2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4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4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75"/>
              <a:buNone/>
              <a:defRPr b="0" sz="1125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75"/>
              <a:buNone/>
              <a:defRPr b="1" sz="1125"/>
            </a:lvl2pPr>
            <a:lvl3pPr indent="-228600" lvl="2" marL="1371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215"/>
              <a:buNone/>
              <a:defRPr b="1" sz="1013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9pPr>
          </a:lstStyle>
          <a:p/>
        </p:txBody>
      </p:sp>
      <p:sp>
        <p:nvSpPr>
          <p:cNvPr id="120" name="Google Shape;120;p64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 sz="1350"/>
            </a:lvl1pPr>
            <a:lvl2pPr indent="-309562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75"/>
              <a:buChar char="•"/>
              <a:defRPr sz="1125"/>
            </a:lvl2pPr>
            <a:lvl3pPr indent="-305752" lvl="2" marL="1371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215"/>
              <a:buChar char="•"/>
              <a:defRPr sz="1013"/>
            </a:lvl3pPr>
            <a:lvl4pPr indent="-3048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4pPr>
            <a:lvl5pPr indent="-3048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5pPr>
            <a:lvl6pPr indent="-3048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6pPr>
            <a:lvl7pPr indent="-3048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7pPr>
            <a:lvl8pPr indent="-3048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8pPr>
            <a:lvl9pPr indent="-3048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9pPr>
          </a:lstStyle>
          <a:p/>
        </p:txBody>
      </p:sp>
      <p:sp>
        <p:nvSpPr>
          <p:cNvPr id="121" name="Google Shape;121;p64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75"/>
              <a:buNone/>
              <a:defRPr b="0" sz="112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75"/>
              <a:buNone/>
              <a:defRPr b="1" sz="1125"/>
            </a:lvl2pPr>
            <a:lvl3pPr indent="-228600" lvl="2" marL="1371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215"/>
              <a:buNone/>
              <a:defRPr b="1" sz="1013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None/>
              <a:defRPr b="1" sz="900"/>
            </a:lvl9pPr>
          </a:lstStyle>
          <a:p/>
        </p:txBody>
      </p:sp>
      <p:sp>
        <p:nvSpPr>
          <p:cNvPr id="122" name="Google Shape;122;p64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 sz="1350"/>
            </a:lvl1pPr>
            <a:lvl2pPr indent="-309562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275"/>
              <a:buChar char="•"/>
              <a:defRPr sz="1125"/>
            </a:lvl2pPr>
            <a:lvl3pPr indent="-305752" lvl="2" marL="1371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215"/>
              <a:buChar char="•"/>
              <a:defRPr sz="1013"/>
            </a:lvl3pPr>
            <a:lvl4pPr indent="-3048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4pPr>
            <a:lvl5pPr indent="-3048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5pPr>
            <a:lvl6pPr indent="-3048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6pPr>
            <a:lvl7pPr indent="-3048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7pPr>
            <a:lvl8pPr indent="-3048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8pPr>
            <a:lvl9pPr indent="-3048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1200"/>
              <a:buChar char="•"/>
              <a:defRPr sz="900"/>
            </a:lvl9pPr>
          </a:lstStyle>
          <a:p/>
        </p:txBody>
      </p:sp>
      <p:sp>
        <p:nvSpPr>
          <p:cNvPr id="123" name="Google Shape;123;p64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64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4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6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sz="13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6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40"/>
              <a:buChar char="•"/>
              <a:defRPr sz="1800"/>
            </a:lvl1pPr>
            <a:lvl2pPr indent="-341947" lvl="1" marL="9144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785"/>
              <a:buChar char="•"/>
              <a:defRPr sz="1575"/>
            </a:lvl2pPr>
            <a:lvl3pPr indent="-331469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620"/>
              <a:buChar char="•"/>
              <a:defRPr sz="1350"/>
            </a:lvl3pPr>
            <a:lvl4pPr indent="-32385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500"/>
              <a:buChar char="•"/>
              <a:defRPr sz="1125"/>
            </a:lvl4pPr>
            <a:lvl5pPr indent="-32385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500"/>
              <a:buChar char="•"/>
              <a:defRPr sz="1125"/>
            </a:lvl5pPr>
            <a:lvl6pPr indent="-323850" lvl="5" marL="27432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500"/>
              <a:buChar char="•"/>
              <a:defRPr sz="1125"/>
            </a:lvl6pPr>
            <a:lvl7pPr indent="-323850" lvl="6" marL="3200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500"/>
              <a:buChar char="•"/>
              <a:defRPr sz="1125"/>
            </a:lvl7pPr>
            <a:lvl8pPr indent="-323850" lvl="7" marL="3657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500"/>
              <a:buChar char="•"/>
              <a:defRPr sz="1125"/>
            </a:lvl8pPr>
            <a:lvl9pPr indent="-323850" lvl="8" marL="4114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500"/>
              <a:buChar char="•"/>
              <a:defRPr sz="1125"/>
            </a:lvl9pPr>
          </a:lstStyle>
          <a:p/>
        </p:txBody>
      </p:sp>
      <p:sp>
        <p:nvSpPr>
          <p:cNvPr id="138" name="Google Shape;138;p66"/>
          <p:cNvSpPr txBox="1"/>
          <p:nvPr>
            <p:ph idx="2" type="body"/>
          </p:nvPr>
        </p:nvSpPr>
        <p:spPr>
          <a:xfrm>
            <a:off x="457201" y="2130556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SzPts val="893"/>
              <a:buNone/>
              <a:defRPr sz="788"/>
            </a:lvl1pPr>
            <a:lvl2pPr indent="-228600" lvl="1" marL="9144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765"/>
              <a:buNone/>
              <a:defRPr sz="675"/>
            </a:lvl2pPr>
            <a:lvl3pPr indent="-228600" lvl="2" marL="1371600" algn="l">
              <a:lnSpc>
                <a:spcPct val="100000"/>
              </a:lnSpc>
              <a:spcBef>
                <a:spcPts val="113"/>
              </a:spcBef>
              <a:spcAft>
                <a:spcPts val="0"/>
              </a:spcAft>
              <a:buSzPts val="675"/>
              <a:buNone/>
              <a:defRPr sz="563"/>
            </a:lvl3pPr>
            <a:lvl4pPr indent="-228600" lvl="3" marL="18288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4pPr>
            <a:lvl5pPr indent="-228600" lvl="4" marL="22860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5pPr>
            <a:lvl6pPr indent="-228600" lvl="5" marL="27432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6pPr>
            <a:lvl7pPr indent="-228600" lvl="6" marL="32004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7pPr>
            <a:lvl8pPr indent="-228600" lvl="7" marL="36576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8pPr>
            <a:lvl9pPr indent="-228600" lvl="8" marL="41148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9pPr>
          </a:lstStyle>
          <a:p/>
        </p:txBody>
      </p:sp>
      <p:sp>
        <p:nvSpPr>
          <p:cNvPr id="139" name="Google Shape;139;p66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6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1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1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1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2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2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3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3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3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3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1947" lvl="0" marL="4572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785"/>
              <a:buChar char="•"/>
              <a:defRPr sz="1575"/>
            </a:lvl1pPr>
            <a:lvl2pPr indent="-325755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 sz="1350"/>
            </a:lvl2pPr>
            <a:lvl3pPr indent="-314325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•"/>
              <a:defRPr sz="1125"/>
            </a:lvl3pPr>
            <a:lvl4pPr indent="-314325" lvl="3" marL="18288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4pPr>
            <a:lvl5pPr indent="-314325" lvl="4" marL="22860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5pPr>
            <a:lvl6pPr indent="-314325" lvl="5" marL="27432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6pPr>
            <a:lvl7pPr indent="-314325" lvl="6" marL="32004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7pPr>
            <a:lvl8pPr indent="-314325" lvl="7" marL="3657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8pPr>
            <a:lvl9pPr indent="-314325" lvl="8" marL="41148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9pPr>
          </a:lstStyle>
          <a:p/>
        </p:txBody>
      </p:sp>
      <p:sp>
        <p:nvSpPr>
          <p:cNvPr id="50" name="Google Shape;50;p54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1947" lvl="0" marL="4572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785"/>
              <a:buChar char="•"/>
              <a:defRPr sz="1575"/>
            </a:lvl1pPr>
            <a:lvl2pPr indent="-325755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 sz="1350"/>
            </a:lvl2pPr>
            <a:lvl3pPr indent="-314325" lvl="2" marL="1371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350"/>
              <a:buChar char="•"/>
              <a:defRPr sz="1125"/>
            </a:lvl3pPr>
            <a:lvl4pPr indent="-314325" lvl="3" marL="18288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4pPr>
            <a:lvl5pPr indent="-314325" lvl="4" marL="22860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5pPr>
            <a:lvl6pPr indent="-314325" lvl="5" marL="27432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6pPr>
            <a:lvl7pPr indent="-314325" lvl="6" marL="32004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7pPr>
            <a:lvl8pPr indent="-314325" lvl="7" marL="3657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8pPr>
            <a:lvl9pPr indent="-314325" lvl="8" marL="41148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SzPts val="1350"/>
              <a:buChar char="•"/>
              <a:defRPr sz="1013"/>
            </a:lvl9pPr>
          </a:lstStyle>
          <a:p/>
        </p:txBody>
      </p:sp>
      <p:sp>
        <p:nvSpPr>
          <p:cNvPr id="51" name="Google Shape;51;p54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4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>
  <p:cSld name="V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5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6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6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6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6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6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7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57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7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7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8"/>
          <p:cNvSpPr txBox="1"/>
          <p:nvPr>
            <p:ph type="title"/>
          </p:nvPr>
        </p:nvSpPr>
        <p:spPr>
          <a:xfrm>
            <a:off x="457201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sz="13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8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039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accent1"/>
              </a:buClr>
              <a:buSzPts val="1785"/>
              <a:buFont typeface="Arial"/>
              <a:buNone/>
              <a:defRPr b="0" i="0" sz="15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58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SzPts val="893"/>
              <a:buNone/>
              <a:defRPr sz="788"/>
            </a:lvl1pPr>
            <a:lvl2pPr indent="-228600" lvl="1" marL="9144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765"/>
              <a:buNone/>
              <a:defRPr sz="675"/>
            </a:lvl2pPr>
            <a:lvl3pPr indent="-228600" lvl="2" marL="1371600" algn="l">
              <a:lnSpc>
                <a:spcPct val="100000"/>
              </a:lnSpc>
              <a:spcBef>
                <a:spcPts val="113"/>
              </a:spcBef>
              <a:spcAft>
                <a:spcPts val="0"/>
              </a:spcAft>
              <a:buSzPts val="675"/>
              <a:buNone/>
              <a:defRPr sz="563"/>
            </a:lvl3pPr>
            <a:lvl4pPr indent="-228600" lvl="3" marL="18288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4pPr>
            <a:lvl5pPr indent="-228600" lvl="4" marL="22860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5pPr>
            <a:lvl6pPr indent="-228600" lvl="5" marL="27432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6pPr>
            <a:lvl7pPr indent="-228600" lvl="6" marL="32004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7pPr>
            <a:lvl8pPr indent="-228600" lvl="7" marL="36576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8pPr>
            <a:lvl9pPr indent="-228600" lvl="8" marL="4114800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SzPts val="675"/>
              <a:buNone/>
              <a:defRPr sz="506"/>
            </a:lvl9pPr>
          </a:lstStyle>
          <a:p/>
        </p:txBody>
      </p:sp>
      <p:sp>
        <p:nvSpPr>
          <p:cNvPr id="74" name="Google Shape;74;p58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8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8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/>
        </p:nvSpPr>
        <p:spPr>
          <a:xfrm>
            <a:off x="0" y="220662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8"/>
          <p:cNvSpPr txBox="1"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48"/>
          <p:cNvCxnSpPr/>
          <p:nvPr/>
        </p:nvCxnSpPr>
        <p:spPr>
          <a:xfrm>
            <a:off x="685800" y="3398837"/>
            <a:ext cx="7848600" cy="1587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48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48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8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8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0"/>
          <p:cNvSpPr txBox="1"/>
          <p:nvPr/>
        </p:nvSpPr>
        <p:spPr>
          <a:xfrm>
            <a:off x="0" y="220662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0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0"/>
          <p:cNvSpPr txBox="1"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0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0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0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9"/>
          <p:cNvSpPr txBox="1"/>
          <p:nvPr/>
        </p:nvSpPr>
        <p:spPr>
          <a:xfrm>
            <a:off x="0" y="220662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9"/>
          <p:cNvSpPr txBox="1"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9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5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59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59"/>
          <p:cNvSpPr txBox="1"/>
          <p:nvPr>
            <p:ph idx="11" type="ftr"/>
          </p:nvPr>
        </p:nvSpPr>
        <p:spPr>
          <a:xfrm>
            <a:off x="3124200" y="624205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59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1"/>
          <p:cNvSpPr txBox="1"/>
          <p:nvPr/>
        </p:nvSpPr>
        <p:spPr>
          <a:xfrm>
            <a:off x="0" y="220662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1"/>
          <p:cNvSpPr txBox="1"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61"/>
          <p:cNvCxnSpPr/>
          <p:nvPr/>
        </p:nvCxnSpPr>
        <p:spPr>
          <a:xfrm>
            <a:off x="731837" y="4598987"/>
            <a:ext cx="7848600" cy="1587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61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6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61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61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61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3"/>
          <p:cNvSpPr txBox="1"/>
          <p:nvPr/>
        </p:nvSpPr>
        <p:spPr>
          <a:xfrm>
            <a:off x="0" y="220662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3"/>
          <p:cNvSpPr txBox="1"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63"/>
          <p:cNvCxnSpPr/>
          <p:nvPr/>
        </p:nvCxnSpPr>
        <p:spPr>
          <a:xfrm rot="5400000">
            <a:off x="2218531" y="4045743"/>
            <a:ext cx="4708525" cy="1587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63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6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63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63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63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5"/>
          <p:cNvSpPr txBox="1"/>
          <p:nvPr/>
        </p:nvSpPr>
        <p:spPr>
          <a:xfrm>
            <a:off x="0" y="220662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5"/>
          <p:cNvSpPr txBox="1"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65"/>
          <p:cNvCxnSpPr/>
          <p:nvPr/>
        </p:nvCxnSpPr>
        <p:spPr>
          <a:xfrm rot="5400000">
            <a:off x="-13493" y="3580606"/>
            <a:ext cx="5578475" cy="1587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65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6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65"/>
          <p:cNvSpPr txBox="1"/>
          <p:nvPr>
            <p:ph idx="10" type="dt"/>
          </p:nvPr>
        </p:nvSpPr>
        <p:spPr>
          <a:xfrm>
            <a:off x="457200" y="19050"/>
            <a:ext cx="28956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65"/>
          <p:cNvSpPr txBox="1"/>
          <p:nvPr>
            <p:ph idx="11" type="ftr"/>
          </p:nvPr>
        </p:nvSpPr>
        <p:spPr>
          <a:xfrm>
            <a:off x="3429000" y="19050"/>
            <a:ext cx="4114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65"/>
          <p:cNvSpPr txBox="1"/>
          <p:nvPr>
            <p:ph idx="12" type="sldNum"/>
          </p:nvPr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elections.nytimes.com/2008/results/president/map.html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Microsoft_Office_Word_97_-_2003_Document1.doc"/><Relationship Id="rId5" Type="http://schemas.openxmlformats.org/officeDocument/2006/relationships/oleObject" Target="../embeddings/Microsoft_Office_Word_97_-_2003_Document1.doc"/><Relationship Id="rId6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Microsoft_Office_Word_97_-_2003_Document2.doc"/><Relationship Id="rId5" Type="http://schemas.openxmlformats.org/officeDocument/2006/relationships/oleObject" Target="../embeddings/Microsoft_Office_Word_97_-_2003_Document2.doc"/><Relationship Id="rId6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Microsoft_Office_Word_97_-_2003_Document3.doc"/><Relationship Id="rId5" Type="http://schemas.openxmlformats.org/officeDocument/2006/relationships/oleObject" Target="../embeddings/Microsoft_Office_Word_97_-_2003_Document3.doc"/><Relationship Id="rId6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44.jpg"/><Relationship Id="rId5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900112" y="1341437"/>
            <a:ext cx="6624637" cy="1935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</a:pPr>
            <a:r>
              <a:rPr b="0" i="0" lang="en-US" sz="4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Exploratory Data Analysis and Data Visualization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437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0" i="0" sz="1800" u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37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30"/>
              <a:buNone/>
            </a:pPr>
            <a:r>
              <a:rPr b="0" i="0" lang="en-US" sz="1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Assignment: Read Chapter 2 in Doing Data Science </a:t>
            </a:r>
            <a:endParaRPr b="0" i="0" sz="1800" u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30"/>
              <a:buNone/>
            </a:pPr>
            <a:r>
              <a:rPr lang="en-US" sz="1800"/>
              <a:t>-&gt; Read the code examples discussed in the book </a:t>
            </a:r>
            <a:endParaRPr sz="1800"/>
          </a:p>
        </p:txBody>
      </p:sp>
      <p:sp>
        <p:nvSpPr>
          <p:cNvPr id="149" name="Google Shape;149;p1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573087"/>
            <a:ext cx="6096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0"/>
          <p:cNvSpPr txBox="1"/>
          <p:nvPr/>
        </p:nvSpPr>
        <p:spPr>
          <a:xfrm>
            <a:off x="457200" y="2667000"/>
            <a:ext cx="2050800" cy="1200300"/>
          </a:xfrm>
          <a:prstGeom prst="rect">
            <a:avLst/>
          </a:prstGeom>
          <a:gradFill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0"/>
          </a:gradFill>
          <a:ln cap="flat" cmpd="sng" w="9525">
            <a:solidFill>
              <a:srgbClr val="B6DCD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80808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be careful with axes and scales!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>
            <p:ph type="title"/>
          </p:nvPr>
        </p:nvSpPr>
        <p:spPr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Smoothed Histograms - Density Estimates</a:t>
            </a:r>
            <a:endParaRPr/>
          </a:p>
        </p:txBody>
      </p:sp>
      <p:sp>
        <p:nvSpPr>
          <p:cNvPr id="226" name="Google Shape;226;p11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1066800" y="1219200"/>
            <a:ext cx="7620000" cy="1370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Kernel estimates smooth out the contribution of each datapoint over a local neighborhood of that point.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7" y="2228850"/>
            <a:ext cx="2924175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 txBox="1"/>
          <p:nvPr/>
        </p:nvSpPr>
        <p:spPr>
          <a:xfrm>
            <a:off x="1524000" y="3276600"/>
            <a:ext cx="2000250" cy="369887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</a:t>
            </a:r>
            <a:r>
              <a:rPr b="0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is the kernel width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1066800" y="3962400"/>
            <a:ext cx="7620000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Gaussian kernel is common: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4572000"/>
            <a:ext cx="1582737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0687" y="2003425"/>
            <a:ext cx="3146425" cy="31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509587"/>
            <a:ext cx="5130800" cy="63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 txBox="1"/>
          <p:nvPr/>
        </p:nvSpPr>
        <p:spPr>
          <a:xfrm>
            <a:off x="533400" y="1524000"/>
            <a:ext cx="2286000" cy="2678112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Bandwidth choice is an 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Usually want to try several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>
            <p:ph type="title"/>
          </p:nvPr>
        </p:nvSpPr>
        <p:spPr>
          <a:xfrm>
            <a:off x="457200" y="33337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Boxplots</a:t>
            </a:r>
            <a:endParaRPr/>
          </a:p>
        </p:txBody>
      </p:sp>
      <p:sp>
        <p:nvSpPr>
          <p:cNvPr id="245" name="Google Shape;245;p13"/>
          <p:cNvSpPr txBox="1"/>
          <p:nvPr>
            <p:ph idx="1" type="body"/>
          </p:nvPr>
        </p:nvSpPr>
        <p:spPr>
          <a:xfrm>
            <a:off x="685800" y="1371600"/>
            <a:ext cx="3886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Shows a lot of information about a variable in one plot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IQR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Skewness</a:t>
            </a:r>
            <a:endParaRPr/>
          </a:p>
          <a:p>
            <a:pPr indent="-23653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Overplotting 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 to tell distributional shape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standard implementation in software (many options for whiskers, outliers)</a:t>
            </a:r>
            <a:endParaRPr/>
          </a:p>
          <a:p>
            <a:pPr indent="-147161" lvl="0" marL="34290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550" y="1219200"/>
            <a:ext cx="3986212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457200" y="26035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Time Series</a:t>
            </a:r>
            <a:endParaRPr/>
          </a:p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685800" y="10668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30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your data has a temporal component, be sure to exploit it</a:t>
            </a:r>
            <a:endParaRPr/>
          </a:p>
        </p:txBody>
      </p:sp>
      <p:sp>
        <p:nvSpPr>
          <p:cNvPr id="254" name="Google Shape;254;p14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irlines" id="255" name="Google Shape;255;p14"/>
          <p:cNvPicPr preferRelativeResize="0"/>
          <p:nvPr/>
        </p:nvPicPr>
        <p:blipFill rotWithShape="1">
          <a:blip r:embed="rId3">
            <a:alphaModFix/>
          </a:blip>
          <a:srcRect b="8514" l="1473" r="4145" t="13623"/>
          <a:stretch/>
        </p:blipFill>
        <p:spPr>
          <a:xfrm>
            <a:off x="685800" y="1828800"/>
            <a:ext cx="7162800" cy="447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14"/>
          <p:cNvCxnSpPr/>
          <p:nvPr/>
        </p:nvCxnSpPr>
        <p:spPr>
          <a:xfrm flipH="1" rot="10800000">
            <a:off x="3886200" y="3733800"/>
            <a:ext cx="2438400" cy="9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7" name="Google Shape;257;p14"/>
          <p:cNvSpPr txBox="1"/>
          <p:nvPr/>
        </p:nvSpPr>
        <p:spPr>
          <a:xfrm>
            <a:off x="4800600" y="4191000"/>
            <a:ext cx="113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steady 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14"/>
          <p:cNvCxnSpPr/>
          <p:nvPr/>
        </p:nvCxnSpPr>
        <p:spPr>
          <a:xfrm rot="10800000">
            <a:off x="2971800" y="4343400"/>
            <a:ext cx="38100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9" name="Google Shape;259;p14"/>
          <p:cNvSpPr txBox="1"/>
          <p:nvPr/>
        </p:nvSpPr>
        <p:spPr>
          <a:xfrm>
            <a:off x="3048000" y="4800600"/>
            <a:ext cx="15446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Year bumps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14"/>
          <p:cNvCxnSpPr/>
          <p:nvPr/>
        </p:nvCxnSpPr>
        <p:spPr>
          <a:xfrm>
            <a:off x="3048000" y="2667000"/>
            <a:ext cx="3048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1" name="Google Shape;261;p14"/>
          <p:cNvSpPr txBox="1"/>
          <p:nvPr/>
        </p:nvSpPr>
        <p:spPr>
          <a:xfrm>
            <a:off x="2601912" y="2232025"/>
            <a:ext cx="7334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peaks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14"/>
          <p:cNvCxnSpPr/>
          <p:nvPr/>
        </p:nvCxnSpPr>
        <p:spPr>
          <a:xfrm>
            <a:off x="4648200" y="2286000"/>
            <a:ext cx="762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3" name="Google Shape;263;p14"/>
          <p:cNvSpPr txBox="1"/>
          <p:nvPr/>
        </p:nvSpPr>
        <p:spPr>
          <a:xfrm>
            <a:off x="3133725" y="1828800"/>
            <a:ext cx="24241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summer bifurcations in air travel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(favor early/late)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>
            <a:off x="415925" y="2238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Time-Series Example 3 </a:t>
            </a:r>
            <a:endParaRPr/>
          </a:p>
        </p:txBody>
      </p:sp>
      <p:pic>
        <p:nvPicPr>
          <p:cNvPr descr="weight_time" id="269" name="Google Shape;269;p15"/>
          <p:cNvPicPr preferRelativeResize="0"/>
          <p:nvPr/>
        </p:nvPicPr>
        <p:blipFill rotWithShape="1">
          <a:blip r:embed="rId3">
            <a:alphaModFix/>
          </a:blip>
          <a:srcRect b="2563" l="1409" r="2558" t="11688"/>
          <a:stretch/>
        </p:blipFill>
        <p:spPr>
          <a:xfrm>
            <a:off x="2411412" y="1057275"/>
            <a:ext cx="5334000" cy="360838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5"/>
          <p:cNvSpPr txBox="1"/>
          <p:nvPr/>
        </p:nvSpPr>
        <p:spPr>
          <a:xfrm>
            <a:off x="228600" y="4343400"/>
            <a:ext cx="2686050" cy="1196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Scotland experiment: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↑ milk in kid diet → better health</a:t>
            </a:r>
            <a:r>
              <a:rPr b="1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”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20,000 kids: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5k raw, 5k pasteurize,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10k control (no supplement)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5"/>
          <p:cNvSpPr txBox="1"/>
          <p:nvPr/>
        </p:nvSpPr>
        <p:spPr>
          <a:xfrm>
            <a:off x="3014662" y="1371600"/>
            <a:ext cx="19573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mean weight vs mean 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 10k control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5"/>
          <p:cNvSpPr txBox="1"/>
          <p:nvPr/>
        </p:nvSpPr>
        <p:spPr>
          <a:xfrm>
            <a:off x="3048000" y="4876800"/>
            <a:ext cx="2965450" cy="10144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Would expect smooth weight growth plot.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Visually reveals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1200" u="sng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unexpected pattern</a:t>
            </a:r>
            <a:r>
              <a:rPr b="1" i="1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1" i="1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steps</a:t>
            </a:r>
            <a:r>
              <a:rPr b="1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not apparent from raw data table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6172200" y="4419600"/>
            <a:ext cx="2743200" cy="17446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sng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Possible explanations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Grow less early in year than later?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No steps in height plots; so why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height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↑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uniformly, weight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↑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spurts?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Kids weighed in clothes: summer garb lighter than winter?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/>
          <p:nvPr>
            <p:ph type="title"/>
          </p:nvPr>
        </p:nvSpPr>
        <p:spPr>
          <a:xfrm>
            <a:off x="457200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Spatial Data</a:t>
            </a:r>
            <a:endParaRPr/>
          </a:p>
        </p:txBody>
      </p:sp>
      <p:sp>
        <p:nvSpPr>
          <p:cNvPr id="279" name="Google Shape;279;p16"/>
          <p:cNvSpPr txBox="1"/>
          <p:nvPr>
            <p:ph idx="1" type="body"/>
          </p:nvPr>
        </p:nvSpPr>
        <p:spPr>
          <a:xfrm>
            <a:off x="685800" y="1371600"/>
            <a:ext cx="2819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your data has a geographic component, be sure to exploit it</a:t>
            </a:r>
            <a:endParaRPr/>
          </a:p>
          <a:p>
            <a:pPr indent="-23653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cities/states/zip cods – easy to get lat/long</a:t>
            </a:r>
            <a:endParaRPr/>
          </a:p>
          <a:p>
            <a:pPr indent="-23653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plot as scatterplot</a:t>
            </a:r>
            <a:endParaRPr/>
          </a:p>
        </p:txBody>
      </p:sp>
      <p:sp>
        <p:nvSpPr>
          <p:cNvPr id="280" name="Google Shape;280;p16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12954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/>
          <p:nvPr>
            <p:ph idx="1" type="body"/>
          </p:nvPr>
        </p:nvSpPr>
        <p:spPr>
          <a:xfrm>
            <a:off x="685800" y="55626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2886" lvl="0" marL="342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Maps using color shadings to represent numerical values are called chloropleth maps</a:t>
            </a:r>
            <a:endParaRPr/>
          </a:p>
          <a:p>
            <a:pPr indent="-242886" lvl="0" marL="342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400" u="sng">
                <a:solidFill>
                  <a:srgbClr val="000000"/>
                </a:solidFill>
                <a:hlinkClick r:id="rId3"/>
              </a:rPr>
              <a:t>http://elections.nytimes.com/2008/results/president/map.html</a:t>
            </a:r>
            <a:endParaRPr/>
          </a:p>
          <a:p>
            <a:pPr indent="-236536" lvl="0" marL="342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13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7161" lvl="0" marL="34290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0" i="0" sz="13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7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838200"/>
            <a:ext cx="6934200" cy="483393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>
            <p:ph type="title"/>
          </p:nvPr>
        </p:nvSpPr>
        <p:spPr>
          <a:xfrm>
            <a:off x="419100" y="34766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Spatial data: choropleth Maps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>
            <p:ph type="title"/>
          </p:nvPr>
        </p:nvSpPr>
        <p:spPr>
          <a:xfrm>
            <a:off x="441325" y="3635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Two Continuous Variables</a:t>
            </a:r>
            <a:endParaRPr/>
          </a:p>
        </p:txBody>
      </p:sp>
      <p:sp>
        <p:nvSpPr>
          <p:cNvPr id="295" name="Google Shape;295;p18"/>
          <p:cNvSpPr txBox="1"/>
          <p:nvPr>
            <p:ph idx="1" type="body"/>
          </p:nvPr>
        </p:nvSpPr>
        <p:spPr>
          <a:xfrm>
            <a:off x="685800" y="1371600"/>
            <a:ext cx="746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two numeric variables, the scatterplot is the obvious choice</a:t>
            </a:r>
            <a:endParaRPr/>
          </a:p>
        </p:txBody>
      </p:sp>
      <p:sp>
        <p:nvSpPr>
          <p:cNvPr id="296" name="Google Shape;296;p18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18"/>
          <p:cNvGrpSpPr/>
          <p:nvPr/>
        </p:nvGrpSpPr>
        <p:grpSpPr>
          <a:xfrm>
            <a:off x="533400" y="2438400"/>
            <a:ext cx="8208962" cy="3852862"/>
            <a:chOff x="609600" y="2362200"/>
            <a:chExt cx="8208963" cy="3852863"/>
          </a:xfrm>
        </p:grpSpPr>
        <p:pic>
          <p:nvPicPr>
            <p:cNvPr id="298" name="Google Shape;29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67000" y="2362200"/>
              <a:ext cx="4160838" cy="385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18"/>
            <p:cNvSpPr/>
            <p:nvPr/>
          </p:nvSpPr>
          <p:spPr>
            <a:xfrm>
              <a:off x="5334000" y="4648200"/>
              <a:ext cx="1066800" cy="9144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0" name="Google Shape;300;p18"/>
            <p:cNvCxnSpPr/>
            <p:nvPr/>
          </p:nvCxnSpPr>
          <p:spPr>
            <a:xfrm>
              <a:off x="6400800" y="51054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01" name="Google Shape;301;p18"/>
            <p:cNvSpPr/>
            <p:nvPr/>
          </p:nvSpPr>
          <p:spPr>
            <a:xfrm>
              <a:off x="3124200" y="3886200"/>
              <a:ext cx="1066800" cy="9144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2" name="Google Shape;302;p18"/>
            <p:cNvCxnSpPr/>
            <p:nvPr/>
          </p:nvCxnSpPr>
          <p:spPr>
            <a:xfrm rot="10800000">
              <a:off x="2057400" y="4343400"/>
              <a:ext cx="106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03" name="Google Shape;303;p18"/>
            <p:cNvSpPr txBox="1"/>
            <p:nvPr/>
          </p:nvSpPr>
          <p:spPr>
            <a:xfrm>
              <a:off x="609600" y="4191000"/>
              <a:ext cx="1198563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8"/>
            <p:cNvSpPr txBox="1"/>
            <p:nvPr/>
          </p:nvSpPr>
          <p:spPr>
            <a:xfrm>
              <a:off x="7620000" y="5029200"/>
              <a:ext cx="1198563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19"/>
          <p:cNvGrpSpPr/>
          <p:nvPr/>
        </p:nvGrpSpPr>
        <p:grpSpPr>
          <a:xfrm>
            <a:off x="533400" y="3352800"/>
            <a:ext cx="8208962" cy="3090862"/>
            <a:chOff x="609600" y="2362200"/>
            <a:chExt cx="8208963" cy="3852863"/>
          </a:xfrm>
        </p:grpSpPr>
        <p:pic>
          <p:nvPicPr>
            <p:cNvPr id="310" name="Google Shape;31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67000" y="2362200"/>
              <a:ext cx="4160838" cy="385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19"/>
            <p:cNvSpPr/>
            <p:nvPr/>
          </p:nvSpPr>
          <p:spPr>
            <a:xfrm>
              <a:off x="5334000" y="4648200"/>
              <a:ext cx="1066800" cy="9144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2" name="Google Shape;312;p19"/>
            <p:cNvCxnSpPr/>
            <p:nvPr/>
          </p:nvCxnSpPr>
          <p:spPr>
            <a:xfrm>
              <a:off x="6400800" y="51054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13" name="Google Shape;313;p19"/>
            <p:cNvSpPr/>
            <p:nvPr/>
          </p:nvSpPr>
          <p:spPr>
            <a:xfrm>
              <a:off x="3124200" y="3886200"/>
              <a:ext cx="1066800" cy="9144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" name="Google Shape;314;p19"/>
            <p:cNvCxnSpPr/>
            <p:nvPr/>
          </p:nvCxnSpPr>
          <p:spPr>
            <a:xfrm rot="10800000">
              <a:off x="2057400" y="4343400"/>
              <a:ext cx="106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15" name="Google Shape;315;p19"/>
            <p:cNvSpPr txBox="1"/>
            <p:nvPr/>
          </p:nvSpPr>
          <p:spPr>
            <a:xfrm>
              <a:off x="609600" y="4191000"/>
              <a:ext cx="1198563" cy="383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9"/>
            <p:cNvSpPr txBox="1"/>
            <p:nvPr/>
          </p:nvSpPr>
          <p:spPr>
            <a:xfrm>
              <a:off x="7620000" y="5029200"/>
              <a:ext cx="1198563" cy="383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19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2D Scatterplots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457200" y="1673225"/>
            <a:ext cx="40386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5586" lvl="0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tool to display relation between 2 variables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y-axis = response, x-axis = suspected indicator</a:t>
            </a:r>
            <a:endParaRPr/>
          </a:p>
          <a:p>
            <a:pPr indent="-23653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3112" lvl="0" marL="342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785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4953000" y="1371600"/>
            <a:ext cx="3810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5586" lvl="0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to answer: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 related?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quadratic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variance(y) depend on x?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 present?</a:t>
            </a:r>
            <a:endParaRPr/>
          </a:p>
          <a:p>
            <a:pPr indent="-143112" lvl="0" marL="342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785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5103812" y="20828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●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Cycle </a:t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00"/>
          </a:p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●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Scatter Plot: No apparent relationship</a:t>
            </a:r>
            <a:endParaRPr/>
          </a:p>
        </p:txBody>
      </p:sp>
      <p:sp>
        <p:nvSpPr>
          <p:cNvPr id="327" name="Google Shape;327;p20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atplo1" id="328" name="Google Shape;3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700" y="1371600"/>
            <a:ext cx="582930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Scatter Plot: Linear relationship</a:t>
            </a:r>
            <a:endParaRPr/>
          </a:p>
        </p:txBody>
      </p:sp>
      <p:sp>
        <p:nvSpPr>
          <p:cNvPr id="335" name="Google Shape;335;p21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atplo3" id="336" name="Google Shape;3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371600"/>
            <a:ext cx="6096000" cy="449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457200" y="34766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Scatter Plot: Quadratic relationship</a:t>
            </a:r>
            <a:endParaRPr/>
          </a:p>
        </p:txBody>
      </p:sp>
      <p:sp>
        <p:nvSpPr>
          <p:cNvPr id="342" name="Google Shape;342;p22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atplo5" id="343" name="Google Shape;3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549400"/>
            <a:ext cx="6248400" cy="4471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304800" y="342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Scatter plot: Homoscedastic </a:t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1676400" y="5765800"/>
            <a:ext cx="586263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is this important in classical statistical modelling?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atplo8" id="351" name="Google Shape;3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574800"/>
            <a:ext cx="48768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449262" y="26352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Scatter plot: Heteroscedastic 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4"/>
          <p:cNvSpPr txBox="1"/>
          <p:nvPr/>
        </p:nvSpPr>
        <p:spPr>
          <a:xfrm>
            <a:off x="746125" y="5394325"/>
            <a:ext cx="7635875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variation in </a:t>
            </a:r>
            <a:r>
              <a:rPr b="1" i="1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differs depending on the value of </a:t>
            </a:r>
            <a:r>
              <a:rPr b="1" i="1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e.g., Y = annual tax paid,  X = income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atplo9" id="359" name="Google Shape;3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219200"/>
            <a:ext cx="54864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Two variables - continuous</a:t>
            </a:r>
            <a:endParaRPr/>
          </a:p>
        </p:txBody>
      </p:sp>
      <p:sp>
        <p:nvSpPr>
          <p:cNvPr id="365" name="Google Shape;365;p2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Scatterplots </a:t>
            </a:r>
            <a:endParaRPr/>
          </a:p>
          <a:p>
            <a:pPr indent="-242887" lvl="1" marL="685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5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can be bad with lots of data</a:t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514600"/>
            <a:ext cx="6853237" cy="399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Two variables - continuous</a:t>
            </a:r>
            <a:endParaRPr/>
          </a:p>
        </p:txBody>
      </p:sp>
      <p:sp>
        <p:nvSpPr>
          <p:cNvPr id="373" name="Google Shape;373;p2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to do for large data sets</a:t>
            </a:r>
            <a:endParaRPr/>
          </a:p>
          <a:p>
            <a:pPr indent="-242887" lvl="1" marL="685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5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Contour plots</a:t>
            </a:r>
            <a:endParaRPr/>
          </a:p>
          <a:p>
            <a:pPr indent="-147161" lvl="0" marL="34290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0" i="0" sz="15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87" y="2797175"/>
            <a:ext cx="51054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Displaying Two Variables</a:t>
            </a:r>
            <a:endParaRPr/>
          </a:p>
        </p:txBody>
      </p:sp>
      <p:sp>
        <p:nvSpPr>
          <p:cNvPr id="381" name="Google Shape;381;p27"/>
          <p:cNvSpPr txBox="1"/>
          <p:nvPr>
            <p:ph idx="1" type="body"/>
          </p:nvPr>
        </p:nvSpPr>
        <p:spPr>
          <a:xfrm>
            <a:off x="609600" y="1371600"/>
            <a:ext cx="41148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one variable is categorical, use small multiples</a:t>
            </a:r>
            <a:endParaRPr/>
          </a:p>
          <a:p>
            <a:pPr indent="-23653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software packages have this implemented as ‘lattice’ or ‘trellis’ packages</a:t>
            </a:r>
            <a:endParaRPr/>
          </a:p>
        </p:txBody>
      </p:sp>
      <p:sp>
        <p:nvSpPr>
          <p:cNvPr id="382" name="Google Shape;382;p27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914400"/>
            <a:ext cx="3856037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7"/>
          <p:cNvSpPr txBox="1"/>
          <p:nvPr/>
        </p:nvSpPr>
        <p:spPr>
          <a:xfrm>
            <a:off x="4840287" y="5638800"/>
            <a:ext cx="4303712" cy="584200"/>
          </a:xfrm>
          <a:prstGeom prst="rect">
            <a:avLst/>
          </a:prstGeom>
          <a:gradFill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0"/>
          </a:gradFill>
          <a:ln cap="flat" cmpd="sng" w="9525">
            <a:solidFill>
              <a:srgbClr val="B6DCD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80808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m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library(‘lattice’)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m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histogram(~DiastolicBP | TimesPregnant==0)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Two Variables - one categorical</a:t>
            </a:r>
            <a:endParaRPr/>
          </a:p>
        </p:txBody>
      </p:sp>
      <p:sp>
        <p:nvSpPr>
          <p:cNvPr id="390" name="Google Shape;390;p28"/>
          <p:cNvSpPr txBox="1"/>
          <p:nvPr>
            <p:ph idx="1" type="body"/>
          </p:nvPr>
        </p:nvSpPr>
        <p:spPr>
          <a:xfrm>
            <a:off x="407987" y="1524000"/>
            <a:ext cx="77724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Side by side boxplots are very effective in showing differences in a quantitative variable across factor levels</a:t>
            </a:r>
            <a:endParaRPr/>
          </a:p>
          <a:p>
            <a:pPr indent="-242887" lvl="1" marL="685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tips data</a:t>
            </a:r>
            <a:endParaRPr/>
          </a:p>
          <a:p>
            <a:pPr indent="-247650" lvl="2" marL="1028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men or women tip better</a:t>
            </a:r>
            <a:endParaRPr/>
          </a:p>
          <a:p>
            <a:pPr indent="-242887" lvl="1" marL="685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orchard sprays</a:t>
            </a:r>
            <a:endParaRPr/>
          </a:p>
          <a:p>
            <a:pPr indent="-247650" lvl="2" marL="10287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measuring potency of various orchard sprays in repelling honeybees</a:t>
            </a:r>
            <a:endParaRPr/>
          </a:p>
        </p:txBody>
      </p:sp>
      <p:sp>
        <p:nvSpPr>
          <p:cNvPr id="391" name="Google Shape;391;p28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4495800"/>
            <a:ext cx="1981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4419600"/>
            <a:ext cx="2076450" cy="215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4495800"/>
            <a:ext cx="2122487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6600" y="4495800"/>
            <a:ext cx="2057400" cy="19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Barcharts and Spineplots</a:t>
            </a:r>
            <a:endParaRPr/>
          </a:p>
        </p:txBody>
      </p:sp>
      <p:sp>
        <p:nvSpPr>
          <p:cNvPr id="401" name="Google Shape;401;p29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327025" y="1516062"/>
            <a:ext cx="2797175" cy="4554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stacked barcharts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can be used to compare continuous values across two or more categorical 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spineplots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show proportions well, but can be hard to interpret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1066800"/>
            <a:ext cx="266382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1143000"/>
            <a:ext cx="2519362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9"/>
          <p:cNvSpPr txBox="1"/>
          <p:nvPr/>
        </p:nvSpPr>
        <p:spPr>
          <a:xfrm>
            <a:off x="5562600" y="3733800"/>
            <a:ext cx="1489075" cy="307975"/>
          </a:xfrm>
          <a:prstGeom prst="rect">
            <a:avLst/>
          </a:prstGeom>
          <a:gradFill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0"/>
          </a:gradFill>
          <a:ln cap="flat" cmpd="sng" w="9525">
            <a:solidFill>
              <a:srgbClr val="B6DCD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80808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orange=M blue=F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4038600"/>
            <a:ext cx="2519362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Data Science Cycle</a:t>
            </a:r>
            <a:endParaRPr/>
          </a:p>
        </p:txBody>
      </p:sp>
      <p:sp>
        <p:nvSpPr>
          <p:cNvPr id="162" name="Google Shape;162;p3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fld id="{00000000-1234-1234-1234-123412341234}" type="slidenum">
              <a:rPr b="1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63" name="Google Shape;163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14475"/>
            <a:ext cx="77724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/>
        </p:nvSpPr>
        <p:spPr>
          <a:xfrm>
            <a:off x="204787" y="6243637"/>
            <a:ext cx="23558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from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type="title"/>
          </p:nvPr>
        </p:nvSpPr>
        <p:spPr>
          <a:xfrm>
            <a:off x="279400" y="465137"/>
            <a:ext cx="3581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7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More than two variables</a:t>
            </a:r>
            <a:endParaRPr/>
          </a:p>
        </p:txBody>
      </p:sp>
      <p:sp>
        <p:nvSpPr>
          <p:cNvPr id="412" name="Google Shape;412;p30"/>
          <p:cNvSpPr txBox="1"/>
          <p:nvPr>
            <p:ph idx="1" type="body"/>
          </p:nvPr>
        </p:nvSpPr>
        <p:spPr>
          <a:xfrm>
            <a:off x="685800" y="1371600"/>
            <a:ext cx="2895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30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Pairwise scatterplots</a:t>
            </a:r>
            <a:endParaRPr b="0" i="0" sz="2000" u="none">
              <a:solidFill>
                <a:srgbClr val="000000"/>
              </a:solidFill>
              <a:latin typeface="Lemon"/>
              <a:ea typeface="Lemon"/>
              <a:cs typeface="Lemon"/>
              <a:sym typeface="Lemon"/>
            </a:endParaRPr>
          </a:p>
          <a:p>
            <a:pPr indent="-23653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Lemon"/>
              <a:ea typeface="Lemon"/>
              <a:cs typeface="Lemon"/>
              <a:sym typeface="Lemon"/>
            </a:endParaRPr>
          </a:p>
          <a:p>
            <a:pPr indent="-23653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Lemon"/>
              <a:ea typeface="Lemon"/>
              <a:cs typeface="Lemon"/>
              <a:sym typeface="Lemon"/>
            </a:endParaRPr>
          </a:p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30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somewhat ineffective for categorical data</a:t>
            </a:r>
            <a:endParaRPr/>
          </a:p>
        </p:txBody>
      </p:sp>
      <p:sp>
        <p:nvSpPr>
          <p:cNvPr id="413" name="Google Shape;413;p30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00" y="114300"/>
            <a:ext cx="5003800" cy="6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7" y="538162"/>
            <a:ext cx="5753100" cy="578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/>
          <p:nvPr>
            <p:ph type="title"/>
          </p:nvPr>
        </p:nvSpPr>
        <p:spPr>
          <a:xfrm>
            <a:off x="436562" y="2667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Multivariate: More than two variables</a:t>
            </a:r>
            <a:endParaRPr/>
          </a:p>
        </p:txBody>
      </p:sp>
      <p:sp>
        <p:nvSpPr>
          <p:cNvPr id="426" name="Google Shape;426;p32"/>
          <p:cNvSpPr txBox="1"/>
          <p:nvPr>
            <p:ph idx="1" type="body"/>
          </p:nvPr>
        </p:nvSpPr>
        <p:spPr>
          <a:xfrm>
            <a:off x="428625" y="1430337"/>
            <a:ext cx="5867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creative!</a:t>
            </a:r>
            <a:endParaRPr/>
          </a:p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Conditioning on variables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trellis or lattice plots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Cleveland  models on human perception, all based on conditioning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Infinite possibilities</a:t>
            </a:r>
            <a:endParaRPr b="0" i="0" sz="1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53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53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53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Earthquake data: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locations of 1000 seismic events of MB &gt; 4.0. The events occurred in a cube near Fiji since 1964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collected on the severity of the earthquake</a:t>
            </a:r>
            <a:endParaRPr/>
          </a:p>
          <a:p>
            <a:pPr indent="-23653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53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7161" lvl="0" marL="34290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0" y="2286000"/>
            <a:ext cx="31432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295400"/>
            <a:ext cx="5257800" cy="417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7" y="461962"/>
            <a:ext cx="7467600" cy="59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52400"/>
            <a:ext cx="6350000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5"/>
          <p:cNvSpPr txBox="1"/>
          <p:nvPr/>
        </p:nvSpPr>
        <p:spPr>
          <a:xfrm>
            <a:off x="381000" y="1371600"/>
            <a:ext cx="1905000" cy="923925"/>
          </a:xfrm>
          <a:prstGeom prst="rect">
            <a:avLst/>
          </a:pr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/>
              </a:gs>
            </a:gsLst>
            <a:lin ang="5400000" scaled="0"/>
          </a:gradFill>
          <a:ln cap="flat" cmpd="sng" w="9525">
            <a:solidFill>
              <a:srgbClr val="F9F9F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80808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dimensions are represented here?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228600" y="6324600"/>
            <a:ext cx="2525712" cy="307975"/>
          </a:xfrm>
          <a:prstGeom prst="rect">
            <a:avLst/>
          </a:prstGeom>
          <a:gradFill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0"/>
          </a:gradFill>
          <a:ln cap="flat" cmpd="sng" w="9525">
            <a:solidFill>
              <a:srgbClr val="B6DCD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80808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Andrew Gelman blog 7/15/2009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Multivariate Vis:  Parallel Coordinates </a:t>
            </a:r>
            <a:endParaRPr/>
          </a:p>
        </p:txBody>
      </p:sp>
      <p:sp>
        <p:nvSpPr>
          <p:cNvPr id="454" name="Google Shape;454;p36"/>
          <p:cNvSpPr txBox="1"/>
          <p:nvPr/>
        </p:nvSpPr>
        <p:spPr>
          <a:xfrm>
            <a:off x="685800" y="64770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5" name="Google Shape;455;p36"/>
          <p:cNvGraphicFramePr/>
          <p:nvPr/>
        </p:nvGraphicFramePr>
        <p:xfrm>
          <a:off x="1219200" y="1447800"/>
          <a:ext cx="4076700" cy="2316162"/>
        </p:xfrm>
        <a:graphic>
          <a:graphicData uri="http://schemas.openxmlformats.org/presentationml/2006/ole">
            <mc:AlternateContent>
              <mc:Choice Requires="v">
                <p:oleObj r:id="rId4" imgH="2316162" imgW="4076700" spid="_x0000_s1">
                  <p:embed/>
                </p:oleObj>
              </mc:Choice>
              <mc:Fallback>
                <p:oleObj r:id="rId5" imgH="2316162" imgW="4076700">
                  <p:embed/>
                  <p:pic>
                    <p:nvPicPr>
                      <p:cNvPr id="455" name="Google Shape;455;p3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219200" y="1447800"/>
                        <a:ext cx="4076700" cy="231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6" name="Google Shape;456;p36"/>
          <p:cNvSpPr txBox="1"/>
          <p:nvPr/>
        </p:nvSpPr>
        <p:spPr>
          <a:xfrm>
            <a:off x="5334000" y="1600200"/>
            <a:ext cx="35814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Petal, a non-reproductive part of the flower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36"/>
          <p:cNvCxnSpPr/>
          <p:nvPr/>
        </p:nvCxnSpPr>
        <p:spPr>
          <a:xfrm rot="10800000">
            <a:off x="3886200" y="1981200"/>
            <a:ext cx="1524000" cy="0"/>
          </a:xfrm>
          <a:prstGeom prst="straightConnector1">
            <a:avLst/>
          </a:prstGeom>
          <a:noFill/>
          <a:ln cap="flat" cmpd="sng" w="25400">
            <a:solidFill>
              <a:srgbClr val="FF6600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458" name="Google Shape;458;p36"/>
          <p:cNvSpPr txBox="1"/>
          <p:nvPr/>
        </p:nvSpPr>
        <p:spPr>
          <a:xfrm>
            <a:off x="4800600" y="3581400"/>
            <a:ext cx="35814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Sepal, a non-reproductive part of the flower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6"/>
          <p:cNvSpPr txBox="1"/>
          <p:nvPr/>
        </p:nvSpPr>
        <p:spPr>
          <a:xfrm>
            <a:off x="3886200" y="3124200"/>
            <a:ext cx="10668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36"/>
          <p:cNvCxnSpPr/>
          <p:nvPr/>
        </p:nvCxnSpPr>
        <p:spPr>
          <a:xfrm rot="10800000">
            <a:off x="3352800" y="3276600"/>
            <a:ext cx="1447800" cy="457200"/>
          </a:xfrm>
          <a:prstGeom prst="straightConnector1">
            <a:avLst/>
          </a:prstGeom>
          <a:noFill/>
          <a:ln cap="flat" cmpd="sng" w="25400">
            <a:solidFill>
              <a:srgbClr val="FF6600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461" name="Google Shape;461;p36"/>
          <p:cNvSpPr txBox="1"/>
          <p:nvPr/>
        </p:nvSpPr>
        <p:spPr>
          <a:xfrm>
            <a:off x="3048000" y="5486400"/>
            <a:ext cx="28082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The famous iris data!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Parallel Coordinates </a:t>
            </a:r>
            <a:endParaRPr/>
          </a:p>
        </p:txBody>
      </p:sp>
      <p:sp>
        <p:nvSpPr>
          <p:cNvPr id="467" name="Google Shape;467;p37"/>
          <p:cNvSpPr txBox="1"/>
          <p:nvPr/>
        </p:nvSpPr>
        <p:spPr>
          <a:xfrm>
            <a:off x="685800" y="64770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37"/>
          <p:cNvCxnSpPr/>
          <p:nvPr/>
        </p:nvCxnSpPr>
        <p:spPr>
          <a:xfrm>
            <a:off x="1066800" y="1981200"/>
            <a:ext cx="0" cy="34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9" name="Google Shape;469;p37"/>
          <p:cNvSpPr txBox="1"/>
          <p:nvPr/>
        </p:nvSpPr>
        <p:spPr>
          <a:xfrm>
            <a:off x="533400" y="1295400"/>
            <a:ext cx="1447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Sepal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990600" y="464820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7"/>
          <p:cNvSpPr txBox="1"/>
          <p:nvPr/>
        </p:nvSpPr>
        <p:spPr>
          <a:xfrm>
            <a:off x="457200" y="4572000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5.1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2" name="Google Shape;472;p37"/>
          <p:cNvGraphicFramePr/>
          <p:nvPr/>
        </p:nvGraphicFramePr>
        <p:xfrm>
          <a:off x="762000" y="5562600"/>
          <a:ext cx="6858000" cy="995362"/>
        </p:xfrm>
        <a:graphic>
          <a:graphicData uri="http://schemas.openxmlformats.org/presentationml/2006/ole">
            <mc:AlternateContent>
              <mc:Choice Requires="v">
                <p:oleObj r:id="rId4" imgH="995362" imgW="6858000" progId="Word.Document.8" spid="_x0000_s1">
                  <p:embed/>
                </p:oleObj>
              </mc:Choice>
              <mc:Fallback>
                <p:oleObj r:id="rId5" imgH="995362" imgW="6858000" progId="Word.Document.8">
                  <p:embed/>
                  <p:pic>
                    <p:nvPicPr>
                      <p:cNvPr id="472" name="Google Shape;472;p3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2000" y="5562600"/>
                        <a:ext cx="685800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Parallel Coordinates: 2 D</a:t>
            </a:r>
            <a:endParaRPr/>
          </a:p>
        </p:txBody>
      </p:sp>
      <p:sp>
        <p:nvSpPr>
          <p:cNvPr id="478" name="Google Shape;478;p38"/>
          <p:cNvSpPr txBox="1"/>
          <p:nvPr/>
        </p:nvSpPr>
        <p:spPr>
          <a:xfrm>
            <a:off x="685800" y="64770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38"/>
          <p:cNvCxnSpPr/>
          <p:nvPr/>
        </p:nvCxnSpPr>
        <p:spPr>
          <a:xfrm>
            <a:off x="1066800" y="1981200"/>
            <a:ext cx="0" cy="34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0" name="Google Shape;480;p38"/>
          <p:cNvSpPr txBox="1"/>
          <p:nvPr/>
        </p:nvSpPr>
        <p:spPr>
          <a:xfrm>
            <a:off x="533400" y="1295400"/>
            <a:ext cx="1447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Sepal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990600" y="464820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8"/>
          <p:cNvSpPr txBox="1"/>
          <p:nvPr/>
        </p:nvSpPr>
        <p:spPr>
          <a:xfrm>
            <a:off x="457200" y="4572000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5.1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8"/>
          <p:cNvSpPr txBox="1"/>
          <p:nvPr/>
        </p:nvSpPr>
        <p:spPr>
          <a:xfrm>
            <a:off x="2362200" y="1371600"/>
            <a:ext cx="1447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Sepal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Width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8"/>
          <p:cNvSpPr txBox="1"/>
          <p:nvPr/>
        </p:nvSpPr>
        <p:spPr>
          <a:xfrm>
            <a:off x="2438400" y="2819400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38"/>
          <p:cNvCxnSpPr/>
          <p:nvPr/>
        </p:nvCxnSpPr>
        <p:spPr>
          <a:xfrm flipH="1" rot="10800000">
            <a:off x="1066800" y="3124200"/>
            <a:ext cx="2057400" cy="160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486" name="Google Shape;486;p38"/>
          <p:cNvGraphicFramePr/>
          <p:nvPr/>
        </p:nvGraphicFramePr>
        <p:xfrm>
          <a:off x="762000" y="5562600"/>
          <a:ext cx="6858000" cy="995362"/>
        </p:xfrm>
        <a:graphic>
          <a:graphicData uri="http://schemas.openxmlformats.org/presentationml/2006/ole">
            <mc:AlternateContent>
              <mc:Choice Requires="v">
                <p:oleObj r:id="rId4" imgH="995362" imgW="6858000" progId="Word.Document.8" spid="_x0000_s1">
                  <p:embed/>
                </p:oleObj>
              </mc:Choice>
              <mc:Fallback>
                <p:oleObj r:id="rId5" imgH="995362" imgW="6858000" progId="Word.Document.8">
                  <p:embed/>
                  <p:pic>
                    <p:nvPicPr>
                      <p:cNvPr id="486" name="Google Shape;486;p3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2000" y="5562600"/>
                        <a:ext cx="685800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7" name="Google Shape;487;p38"/>
          <p:cNvCxnSpPr/>
          <p:nvPr/>
        </p:nvCxnSpPr>
        <p:spPr>
          <a:xfrm>
            <a:off x="3124200" y="2057400"/>
            <a:ext cx="0" cy="34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" name="Google Shape;488;p38"/>
          <p:cNvSpPr/>
          <p:nvPr/>
        </p:nvSpPr>
        <p:spPr>
          <a:xfrm>
            <a:off x="3048000" y="304800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/>
          <p:nvPr>
            <p:ph type="title"/>
          </p:nvPr>
        </p:nvSpPr>
        <p:spPr>
          <a:xfrm>
            <a:off x="457200" y="32861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Parallel Coordinates: 4 D</a:t>
            </a:r>
            <a:endParaRPr/>
          </a:p>
        </p:txBody>
      </p:sp>
      <p:sp>
        <p:nvSpPr>
          <p:cNvPr id="494" name="Google Shape;494;p39"/>
          <p:cNvSpPr txBox="1"/>
          <p:nvPr/>
        </p:nvSpPr>
        <p:spPr>
          <a:xfrm>
            <a:off x="685800" y="64770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5" name="Google Shape;495;p39"/>
          <p:cNvCxnSpPr/>
          <p:nvPr/>
        </p:nvCxnSpPr>
        <p:spPr>
          <a:xfrm>
            <a:off x="1066800" y="1981200"/>
            <a:ext cx="0" cy="34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6" name="Google Shape;496;p39"/>
          <p:cNvSpPr txBox="1"/>
          <p:nvPr/>
        </p:nvSpPr>
        <p:spPr>
          <a:xfrm>
            <a:off x="533400" y="1295400"/>
            <a:ext cx="1447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Sepal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990600" y="464820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457200" y="4572000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5.1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39"/>
          <p:cNvCxnSpPr/>
          <p:nvPr/>
        </p:nvCxnSpPr>
        <p:spPr>
          <a:xfrm>
            <a:off x="5029200" y="1981200"/>
            <a:ext cx="0" cy="34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" name="Google Shape;500;p39"/>
          <p:cNvCxnSpPr/>
          <p:nvPr/>
        </p:nvCxnSpPr>
        <p:spPr>
          <a:xfrm>
            <a:off x="6858000" y="1981200"/>
            <a:ext cx="0" cy="335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1" name="Google Shape;501;p39"/>
          <p:cNvSpPr txBox="1"/>
          <p:nvPr/>
        </p:nvSpPr>
        <p:spPr>
          <a:xfrm>
            <a:off x="2362200" y="1371600"/>
            <a:ext cx="1447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Sepal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Width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4419600" y="1295400"/>
            <a:ext cx="1447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Petal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9"/>
          <p:cNvSpPr txBox="1"/>
          <p:nvPr/>
        </p:nvSpPr>
        <p:spPr>
          <a:xfrm>
            <a:off x="6019800" y="1295400"/>
            <a:ext cx="1447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Petal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Width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9"/>
          <p:cNvSpPr txBox="1"/>
          <p:nvPr/>
        </p:nvSpPr>
        <p:spPr>
          <a:xfrm>
            <a:off x="2438400" y="2819400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39"/>
          <p:cNvCxnSpPr/>
          <p:nvPr/>
        </p:nvCxnSpPr>
        <p:spPr>
          <a:xfrm flipH="1" rot="10800000">
            <a:off x="1066800" y="3124200"/>
            <a:ext cx="2057400" cy="160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506" name="Google Shape;506;p39"/>
          <p:cNvGraphicFramePr/>
          <p:nvPr/>
        </p:nvGraphicFramePr>
        <p:xfrm>
          <a:off x="762000" y="5562600"/>
          <a:ext cx="6858000" cy="995362"/>
        </p:xfrm>
        <a:graphic>
          <a:graphicData uri="http://schemas.openxmlformats.org/presentationml/2006/ole">
            <mc:AlternateContent>
              <mc:Choice Requires="v">
                <p:oleObj r:id="rId4" imgH="995362" imgW="6858000" progId="Word.Document.8" spid="_x0000_s1">
                  <p:embed/>
                </p:oleObj>
              </mc:Choice>
              <mc:Fallback>
                <p:oleObj r:id="rId5" imgH="995362" imgW="6858000" progId="Word.Document.8">
                  <p:embed/>
                  <p:pic>
                    <p:nvPicPr>
                      <p:cNvPr id="506" name="Google Shape;506;p3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2000" y="5562600"/>
                        <a:ext cx="685800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7" name="Google Shape;507;p39"/>
          <p:cNvCxnSpPr/>
          <p:nvPr/>
        </p:nvCxnSpPr>
        <p:spPr>
          <a:xfrm>
            <a:off x="3124200" y="2057400"/>
            <a:ext cx="0" cy="34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p39"/>
          <p:cNvSpPr/>
          <p:nvPr/>
        </p:nvSpPr>
        <p:spPr>
          <a:xfrm>
            <a:off x="3048000" y="304800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9"/>
          <p:cNvSpPr/>
          <p:nvPr/>
        </p:nvSpPr>
        <p:spPr>
          <a:xfrm>
            <a:off x="6781800" y="502920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4953000" y="480060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39"/>
          <p:cNvCxnSpPr/>
          <p:nvPr/>
        </p:nvCxnSpPr>
        <p:spPr>
          <a:xfrm>
            <a:off x="3124200" y="3124200"/>
            <a:ext cx="1905000" cy="175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2" name="Google Shape;512;p39"/>
          <p:cNvCxnSpPr/>
          <p:nvPr/>
        </p:nvCxnSpPr>
        <p:spPr>
          <a:xfrm>
            <a:off x="5029200" y="4876800"/>
            <a:ext cx="17526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3" name="Google Shape;513;p39"/>
          <p:cNvSpPr txBox="1"/>
          <p:nvPr/>
        </p:nvSpPr>
        <p:spPr>
          <a:xfrm>
            <a:off x="4343400" y="4724400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6172200" y="4572000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0.2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>
            <p:ph type="title"/>
          </p:nvPr>
        </p:nvSpPr>
        <p:spPr>
          <a:xfrm>
            <a:off x="428850" y="31377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EDA and Visualization</a:t>
            </a:r>
            <a:endParaRPr/>
          </a:p>
        </p:txBody>
      </p:sp>
      <p:sp>
        <p:nvSpPr>
          <p:cNvPr id="171" name="Google Shape;171;p4"/>
          <p:cNvSpPr txBox="1"/>
          <p:nvPr>
            <p:ph idx="1" type="body"/>
          </p:nvPr>
        </p:nvSpPr>
        <p:spPr>
          <a:xfrm>
            <a:off x="501600" y="135555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Analysis (EDA) and Visualization are very important steps in any analysis task. </a:t>
            </a:r>
            <a:endParaRPr/>
          </a:p>
          <a:p>
            <a:pPr indent="-23653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to know your data!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distributions (symmetric, normal, skewed)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quality problems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correlations and inter-relationships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subsets of interest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 functional relationships</a:t>
            </a:r>
            <a:endParaRPr/>
          </a:p>
          <a:p>
            <a:pPr indent="-23653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EDA or viz might be the goal!</a:t>
            </a:r>
            <a:endParaRPr/>
          </a:p>
          <a:p>
            <a:pPr indent="-147161" lvl="0" marL="34290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0"/>
          <p:cNvSpPr txBox="1"/>
          <p:nvPr>
            <p:ph type="title"/>
          </p:nvPr>
        </p:nvSpPr>
        <p:spPr>
          <a:xfrm>
            <a:off x="457200" y="36671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Parallel Visualization of Iris data</a:t>
            </a:r>
            <a:endParaRPr/>
          </a:p>
        </p:txBody>
      </p:sp>
      <p:sp>
        <p:nvSpPr>
          <p:cNvPr id="520" name="Google Shape;520;p40"/>
          <p:cNvSpPr txBox="1"/>
          <p:nvPr/>
        </p:nvSpPr>
        <p:spPr>
          <a:xfrm>
            <a:off x="685800" y="64770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1" name="Google Shape;521;p40"/>
          <p:cNvGraphicFramePr/>
          <p:nvPr/>
        </p:nvGraphicFramePr>
        <p:xfrm>
          <a:off x="152400" y="1219200"/>
          <a:ext cx="8305800" cy="5083175"/>
        </p:xfrm>
        <a:graphic>
          <a:graphicData uri="http://schemas.openxmlformats.org/presentationml/2006/ole">
            <mc:AlternateContent>
              <mc:Choice Requires="v">
                <p:oleObj r:id="rId4" imgH="5083175" imgW="8305800" spid="_x0000_s1">
                  <p:embed/>
                </p:oleObj>
              </mc:Choice>
              <mc:Fallback>
                <p:oleObj r:id="rId5" imgH="5083175" imgW="8305800">
                  <p:embed/>
                  <p:pic>
                    <p:nvPicPr>
                      <p:cNvPr id="521" name="Google Shape;521;p4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2400" y="1219200"/>
                        <a:ext cx="8305800" cy="508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" name="Google Shape;522;p40"/>
          <p:cNvSpPr/>
          <p:nvPr/>
        </p:nvSpPr>
        <p:spPr>
          <a:xfrm>
            <a:off x="914400" y="4572000"/>
            <a:ext cx="838200" cy="838200"/>
          </a:xfrm>
          <a:prstGeom prst="ellipse">
            <a:avLst/>
          </a:prstGeom>
          <a:noFill/>
          <a:ln cap="flat" cmpd="sng" w="76200">
            <a:solidFill>
              <a:srgbClr val="00CC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0"/>
          <p:cNvSpPr/>
          <p:nvPr/>
        </p:nvSpPr>
        <p:spPr>
          <a:xfrm>
            <a:off x="2971800" y="2895600"/>
            <a:ext cx="838200" cy="838200"/>
          </a:xfrm>
          <a:prstGeom prst="ellipse">
            <a:avLst/>
          </a:prstGeom>
          <a:noFill/>
          <a:ln cap="flat" cmpd="sng" w="76200">
            <a:solidFill>
              <a:srgbClr val="00CC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0"/>
          <p:cNvSpPr/>
          <p:nvPr/>
        </p:nvSpPr>
        <p:spPr>
          <a:xfrm>
            <a:off x="4953000" y="5334000"/>
            <a:ext cx="838200" cy="838200"/>
          </a:xfrm>
          <a:prstGeom prst="ellipse">
            <a:avLst/>
          </a:prstGeom>
          <a:noFill/>
          <a:ln cap="flat" cmpd="sng" w="76200">
            <a:solidFill>
              <a:srgbClr val="00CC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0"/>
          <p:cNvSpPr txBox="1"/>
          <p:nvPr/>
        </p:nvSpPr>
        <p:spPr>
          <a:xfrm>
            <a:off x="914400" y="47244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5.1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0"/>
          <p:cNvSpPr txBox="1"/>
          <p:nvPr/>
        </p:nvSpPr>
        <p:spPr>
          <a:xfrm>
            <a:off x="3048000" y="29718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3.5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0"/>
          <p:cNvSpPr txBox="1"/>
          <p:nvPr/>
        </p:nvSpPr>
        <p:spPr>
          <a:xfrm>
            <a:off x="5181600" y="54864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1.4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6858000" y="57150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0.2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0"/>
          <p:cNvSpPr/>
          <p:nvPr/>
        </p:nvSpPr>
        <p:spPr>
          <a:xfrm>
            <a:off x="6705600" y="5486400"/>
            <a:ext cx="838200" cy="838200"/>
          </a:xfrm>
          <a:prstGeom prst="ellipse">
            <a:avLst/>
          </a:prstGeom>
          <a:noFill/>
          <a:ln cap="flat" cmpd="sng" w="76200">
            <a:solidFill>
              <a:srgbClr val="00CC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1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Multivariate: Parallel coordinates</a:t>
            </a:r>
            <a:endParaRPr/>
          </a:p>
        </p:txBody>
      </p:sp>
      <p:sp>
        <p:nvSpPr>
          <p:cNvPr id="535" name="Google Shape;535;p41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us.jpg" id="536" name="Google Shape;536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50413" r="-50411" t="0"/>
          <a:stretch/>
        </p:blipFill>
        <p:spPr>
          <a:xfrm>
            <a:off x="0" y="838200"/>
            <a:ext cx="10287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/>
          <p:cNvSpPr txBox="1"/>
          <p:nvPr/>
        </p:nvSpPr>
        <p:spPr>
          <a:xfrm>
            <a:off x="5867400" y="6096000"/>
            <a:ext cx="2659062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Courtesy Unwin, Theus, Hofmann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1"/>
          <p:cNvSpPr txBox="1"/>
          <p:nvPr/>
        </p:nvSpPr>
        <p:spPr>
          <a:xfrm>
            <a:off x="6705600" y="2743200"/>
            <a:ext cx="21336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Alpha blending can be effective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/>
          <p:nvPr>
            <p:ph type="title"/>
          </p:nvPr>
        </p:nvSpPr>
        <p:spPr>
          <a:xfrm>
            <a:off x="323850" y="2667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Parallel coordinates</a:t>
            </a:r>
            <a:endParaRPr/>
          </a:p>
        </p:txBody>
      </p:sp>
      <p:sp>
        <p:nvSpPr>
          <p:cNvPr id="544" name="Google Shape;544;p42"/>
          <p:cNvSpPr txBox="1"/>
          <p:nvPr>
            <p:ph idx="1" type="body"/>
          </p:nvPr>
        </p:nvSpPr>
        <p:spPr>
          <a:xfrm>
            <a:off x="1066800" y="990600"/>
            <a:ext cx="6248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in an interactive setting</a:t>
            </a:r>
            <a:endParaRPr/>
          </a:p>
        </p:txBody>
      </p:sp>
      <p:sp>
        <p:nvSpPr>
          <p:cNvPr id="545" name="Google Shape;545;p42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676400"/>
            <a:ext cx="622300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Networks and Graphs</a:t>
            </a:r>
            <a:endParaRPr/>
          </a:p>
        </p:txBody>
      </p:sp>
      <p:sp>
        <p:nvSpPr>
          <p:cNvPr id="552" name="Google Shape;552;p4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Visualizing networks is helpful, even if is not obvious that a network exists</a:t>
            </a:r>
            <a:endParaRPr/>
          </a:p>
        </p:txBody>
      </p:sp>
      <p:sp>
        <p:nvSpPr>
          <p:cNvPr id="553" name="Google Shape;553;p43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037" y="2279650"/>
            <a:ext cx="4630737" cy="416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 txBox="1"/>
          <p:nvPr>
            <p:ph type="title"/>
          </p:nvPr>
        </p:nvSpPr>
        <p:spPr>
          <a:xfrm>
            <a:off x="247650" y="28257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Network Visualization</a:t>
            </a:r>
            <a:endParaRPr/>
          </a:p>
        </p:txBody>
      </p:sp>
      <p:sp>
        <p:nvSpPr>
          <p:cNvPr id="560" name="Google Shape;560;p44"/>
          <p:cNvSpPr txBox="1"/>
          <p:nvPr>
            <p:ph idx="1" type="body"/>
          </p:nvPr>
        </p:nvSpPr>
        <p:spPr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Graphviz (open source software)  is a nice layout tool for big and small graphs</a:t>
            </a:r>
            <a:endParaRPr/>
          </a:p>
        </p:txBody>
      </p:sp>
      <p:sp>
        <p:nvSpPr>
          <p:cNvPr id="561" name="Google Shape;561;p44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xn2" id="562" name="Google Shape;5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60000">
            <a:off x="3486943" y="1261268"/>
            <a:ext cx="3409950" cy="6862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lstreet2.png" id="563" name="Google Shape;56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2133600"/>
            <a:ext cx="4846637" cy="438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"/>
          <p:cNvSpPr txBox="1"/>
          <p:nvPr>
            <p:ph type="title"/>
          </p:nvPr>
        </p:nvSpPr>
        <p:spPr>
          <a:xfrm>
            <a:off x="257175" y="34131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What’s missing?</a:t>
            </a:r>
            <a:endParaRPr/>
          </a:p>
        </p:txBody>
      </p:sp>
      <p:sp>
        <p:nvSpPr>
          <p:cNvPr id="569" name="Google Shape;569;p45"/>
          <p:cNvSpPr txBox="1"/>
          <p:nvPr>
            <p:ph idx="1" type="body"/>
          </p:nvPr>
        </p:nvSpPr>
        <p:spPr>
          <a:xfrm>
            <a:off x="0" y="1295400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 charts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popular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for showing simple relations of proportions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perception not good at comparing arcs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barplots, histograms usually better (but less pretty)</a:t>
            </a:r>
            <a:endParaRPr/>
          </a:p>
          <a:p>
            <a:pPr indent="-23653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nice to be able to show three dimensions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 to do well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 done poorly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best shown through “spinning” in 2D</a:t>
            </a:r>
            <a:endParaRPr/>
          </a:p>
          <a:p>
            <a:pPr indent="-2476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various types of projecting into 2D</a:t>
            </a:r>
            <a:endParaRPr/>
          </a:p>
          <a:p>
            <a:pPr indent="-2476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http://www.stat.tamu.edu/~west/bradley/</a:t>
            </a:r>
            <a:endParaRPr/>
          </a:p>
          <a:p>
            <a:pPr indent="-147161" lvl="0" marL="34290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0"/>
            <a:ext cx="3352800" cy="2884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BAR.jpg" id="572" name="Google Shape;57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971800"/>
            <a:ext cx="2870200" cy="1935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bar2.tiff" id="573" name="Google Shape;57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000" y="5486400"/>
            <a:ext cx="1247775" cy="113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Dimension Reduction</a:t>
            </a:r>
            <a:endParaRPr/>
          </a:p>
        </p:txBody>
      </p:sp>
      <p:sp>
        <p:nvSpPr>
          <p:cNvPr id="579" name="Google Shape;579;p4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way to visualize high dimensional data is to reduce it to 2 or 3 dimensions</a:t>
            </a:r>
            <a:endParaRPr/>
          </a:p>
          <a:p>
            <a:pPr indent="-23653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5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selection</a:t>
            </a:r>
            <a:endParaRPr/>
          </a:p>
          <a:p>
            <a:pPr indent="-2476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stepwise 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5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Principle Components</a:t>
            </a:r>
            <a:endParaRPr/>
          </a:p>
          <a:p>
            <a:pPr indent="-2476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linear projection onto p-space with maximal variance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5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Multi-dimensional scaling</a:t>
            </a:r>
            <a:endParaRPr/>
          </a:p>
          <a:p>
            <a:pPr indent="-2476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takes a matrix of (dis)similarities and embeds the points in p-dimensional space to retain those similarities</a:t>
            </a:r>
            <a:endParaRPr/>
          </a:p>
        </p:txBody>
      </p:sp>
      <p:sp>
        <p:nvSpPr>
          <p:cNvPr id="580" name="Google Shape;580;p46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1476375" y="5445125"/>
            <a:ext cx="66055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More on this when we talk about Data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Visualization done right</a:t>
            </a:r>
            <a:endParaRPr/>
          </a:p>
        </p:txBody>
      </p:sp>
      <p:sp>
        <p:nvSpPr>
          <p:cNvPr id="587" name="Google Shape;587;p4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Hans Rosling @ TED</a:t>
            </a:r>
            <a:endParaRPr/>
          </a:p>
          <a:p>
            <a:pPr indent="-23653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http://www.youtube.com/watch?v=jbkSRLYSojo</a:t>
            </a:r>
            <a:endParaRPr/>
          </a:p>
        </p:txBody>
      </p:sp>
      <p:sp>
        <p:nvSpPr>
          <p:cNvPr id="588" name="Google Shape;588;p47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Data Visualization – cake bakery</a:t>
            </a:r>
            <a:endParaRPr/>
          </a:p>
        </p:txBody>
      </p:sp>
      <p:sp>
        <p:nvSpPr>
          <p:cNvPr id="179" name="Google Shape;179;p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161" lvl="0" marL="34290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5" y="1203325"/>
            <a:ext cx="7143750" cy="53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/>
          </a:p>
        </p:txBody>
      </p:sp>
      <p:sp>
        <p:nvSpPr>
          <p:cNvPr id="187" name="Google Shape;187;p6"/>
          <p:cNvSpPr txBox="1"/>
          <p:nvPr>
            <p:ph idx="1" type="body"/>
          </p:nvPr>
        </p:nvSpPr>
        <p:spPr>
          <a:xfrm>
            <a:off x="685800" y="1219200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2886" lvl="0" marL="342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  get a general sense of the data  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means, medians, quantiles, histograms, boxplots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should always look at every variable - you will learn something!</a:t>
            </a:r>
            <a:endParaRPr/>
          </a:p>
          <a:p>
            <a:pPr indent="-23653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Think interactive and visual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Humans are the best pattern recognizers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can use more than 2 dimensions!</a:t>
            </a:r>
            <a:endParaRPr/>
          </a:p>
          <a:p>
            <a:pPr indent="-247650" lvl="2" marL="10287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x,y,z, space, color, time….</a:t>
            </a:r>
            <a:endParaRPr/>
          </a:p>
          <a:p>
            <a:pPr indent="-234950" lvl="2" marL="10287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Especially useful in early stages of data mining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 outliers     (e.g. assess data quality)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assumptions (e.g. normal distributions or skewed?)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useful raw data &amp; transforms (e.g. log(x))</a:t>
            </a:r>
            <a:endParaRPr/>
          </a:p>
          <a:p>
            <a:pPr indent="-236536" lvl="0" marL="342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1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 line: it is always well worth looking at your data!</a:t>
            </a: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>
            <p:ph type="title"/>
          </p:nvPr>
        </p:nvSpPr>
        <p:spPr>
          <a:xfrm>
            <a:off x="457200" y="11112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Summary Statistics</a:t>
            </a:r>
            <a:endParaRPr/>
          </a:p>
        </p:txBody>
      </p:sp>
      <p:sp>
        <p:nvSpPr>
          <p:cNvPr id="194" name="Google Shape;194;p7"/>
          <p:cNvSpPr txBox="1"/>
          <p:nvPr>
            <p:ph idx="1" type="body"/>
          </p:nvPr>
        </p:nvSpPr>
        <p:spPr>
          <a:xfrm>
            <a:off x="611187" y="836612"/>
            <a:ext cx="777240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visual</a:t>
            </a:r>
            <a:endParaRPr/>
          </a:p>
          <a:p>
            <a:pPr indent="-242886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statistics of data X   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mean:   μ = ∑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n                    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mode: most common value in X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median: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=sort(X), median =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n/2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(half below, half above)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quartiles of sorted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Q1 value =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0.25n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 Q3 value =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0.75 n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476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interquartile range:   value(Q3) - value(Q1)</a:t>
            </a:r>
            <a:endParaRPr/>
          </a:p>
          <a:p>
            <a:pPr indent="-2476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range:                       max(X) - min(X)  =  </a:t>
            </a:r>
            <a:r>
              <a:rPr b="1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variance: σ</a:t>
            </a:r>
            <a:r>
              <a:rPr b="0" baseline="30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∑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(X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n  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skewness: ∑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(X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μ)</a:t>
            </a:r>
            <a:r>
              <a:rPr b="0" baseline="30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/  [ (∑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(X</a:t>
            </a:r>
            <a:r>
              <a:rPr b="0" baseline="-25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μ)</a:t>
            </a:r>
            <a:r>
              <a:rPr b="0" baseline="30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3/2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/>
          </a:p>
          <a:p>
            <a:pPr indent="-2476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Char char="•"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zero if symmetric; right-skewed more common (what kind of data is right skewed?)</a:t>
            </a:r>
            <a:endParaRPr/>
          </a:p>
          <a:p>
            <a:pPr indent="-2349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2" marL="1028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53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distinct values for a variable (see unique() in R)</a:t>
            </a:r>
            <a:endParaRPr/>
          </a:p>
          <a:p>
            <a:pPr indent="-242887" lvl="1" marL="685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need to report all of thses:  Bottom line…do these numbers make sense???</a:t>
            </a:r>
            <a:endParaRPr/>
          </a:p>
          <a:p>
            <a:pPr indent="-147161" lvl="0" marL="34290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825" y="4518025"/>
            <a:ext cx="3160712" cy="121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/>
          <p:nvPr>
            <p:ph type="title"/>
          </p:nvPr>
        </p:nvSpPr>
        <p:spPr>
          <a:xfrm>
            <a:off x="457200" y="18891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Single Variable Visualization</a:t>
            </a:r>
            <a:endParaRPr/>
          </a:p>
        </p:txBody>
      </p:sp>
      <p:sp>
        <p:nvSpPr>
          <p:cNvPr id="202" name="Google Shape;202;p8"/>
          <p:cNvSpPr txBox="1"/>
          <p:nvPr>
            <p:ph idx="1" type="body"/>
          </p:nvPr>
        </p:nvSpPr>
        <p:spPr>
          <a:xfrm>
            <a:off x="685800" y="990600"/>
            <a:ext cx="7772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2886" lvl="0" marL="3429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Histogram: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Shows center, variability, skewness, modality, 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outliers, or strange patterns.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 width and position matter</a:t>
            </a:r>
            <a:endParaRPr/>
          </a:p>
          <a:p>
            <a:pPr indent="-242887" lvl="1" marL="6858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Beware of real zeros</a:t>
            </a:r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6600"/>
            <a:ext cx="3352800" cy="268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3276600"/>
            <a:ext cx="34036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4550" y="3352800"/>
            <a:ext cx="3219450" cy="257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/>
          <p:nvPr>
            <p:ph type="title"/>
          </p:nvPr>
        </p:nvSpPr>
        <p:spPr>
          <a:xfrm>
            <a:off x="449262" y="2873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3000" u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Issues with Histograms</a:t>
            </a:r>
            <a:endParaRPr/>
          </a:p>
        </p:txBody>
      </p:sp>
      <p:sp>
        <p:nvSpPr>
          <p:cNvPr id="212" name="Google Shape;212;p9"/>
          <p:cNvSpPr txBox="1"/>
          <p:nvPr>
            <p:ph idx="1" type="body"/>
          </p:nvPr>
        </p:nvSpPr>
        <p:spPr>
          <a:xfrm>
            <a:off x="457200" y="1219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small data sets, histograms can be misleading.  </a:t>
            </a:r>
            <a:endParaRPr/>
          </a:p>
          <a:p>
            <a:pPr indent="-242887" lvl="1" marL="685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changes in the data, bins, or anchor can deceive</a:t>
            </a:r>
            <a:endParaRPr/>
          </a:p>
          <a:p>
            <a:pPr indent="-23653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large data sets, histograms can be quite effective at illustrating general properties of the distribution.</a:t>
            </a:r>
            <a:endParaRPr/>
          </a:p>
          <a:p>
            <a:pPr indent="-23653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886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Histograms effectively only work with 1 variable at a time</a:t>
            </a:r>
            <a:endParaRPr/>
          </a:p>
          <a:p>
            <a:pPr indent="-242887" lvl="1" marL="685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‘small multiples’ can be effective</a:t>
            </a:r>
            <a:endParaRPr/>
          </a:p>
        </p:txBody>
      </p:sp>
      <p:sp>
        <p:nvSpPr>
          <p:cNvPr id="213" name="Google Shape;213;p9"/>
          <p:cNvSpPr txBox="1"/>
          <p:nvPr/>
        </p:nvSpPr>
        <p:spPr>
          <a:xfrm>
            <a:off x="7620000" y="19050"/>
            <a:ext cx="106680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Clar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lar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5_Clar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Clar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4_Clar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2011-09-09T17:25:28Z</dcterms:created>
  <dc:creator>ctv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